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DFA0FC-3A8C-4702-9062-E5BC9F149477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E09B91-26A8-4E1D-83FB-89C534CA14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528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April 11, 2017</a:t>
            </a:r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3</a:t>
            </a:r>
            <a:endParaRPr lang="en-US" dirty="0"/>
          </a:p>
        </p:txBody>
      </p:sp>
      <p:sp>
        <p:nvSpPr>
          <p:cNvPr id="15" name="Header Placeholder 14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13</a:t>
            </a:fld>
            <a:r>
              <a:rPr lang="en-US" dirty="0" smtClean="0"/>
              <a:t> of 89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5606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z="1300" dirty="0">
              <a:solidFill>
                <a:srgbClr val="000000"/>
              </a:solidFill>
              <a:latin typeface="Lucida Grande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April 11, 2017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3</a:t>
            </a:r>
            <a:endParaRPr lang="en-US" dirty="0"/>
          </a:p>
        </p:txBody>
      </p:sp>
      <p:sp>
        <p:nvSpPr>
          <p:cNvPr id="10" name="Header Placeholder 9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25</a:t>
            </a:fld>
            <a:r>
              <a:rPr lang="en-US" dirty="0" smtClean="0"/>
              <a:t> of 89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7974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Terminology note: 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Harness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is also commonly used to refer to all three parts, a test driver, stubs, and replacements for other components.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April 11, 2017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3</a:t>
            </a:r>
            <a:endParaRPr lang="en-US" dirty="0"/>
          </a:p>
        </p:txBody>
      </p:sp>
      <p:sp>
        <p:nvSpPr>
          <p:cNvPr id="10" name="Header Placeholder 9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26</a:t>
            </a:fld>
            <a:r>
              <a:rPr lang="en-US" dirty="0" smtClean="0"/>
              <a:t> of 89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3261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DDSteps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 a JUnit extension for building data driven test cases.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B68FCC-5174-4144-A2A5-4C67B81A8D8C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5400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April 11,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31</a:t>
            </a:fld>
            <a:r>
              <a:rPr lang="en-US" dirty="0" smtClean="0"/>
              <a:t> of 89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3545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23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typical approach is to add a few hand-written test cases with a comparison-based test oracle, to cover properties that are difficult or too expensive to check with a general oracle.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April 11, 2017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3</a:t>
            </a:r>
            <a:endParaRPr lang="en-US" dirty="0"/>
          </a:p>
        </p:txBody>
      </p:sp>
      <p:sp>
        <p:nvSpPr>
          <p:cNvPr id="10" name="Header Placeholder 9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32</a:t>
            </a:fld>
            <a:r>
              <a:rPr lang="en-US" dirty="0" smtClean="0"/>
              <a:t> of 89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6852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April 11, 2017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Lecture 3</a:t>
            </a:r>
            <a:endParaRPr lang="en-US" dirty="0"/>
          </a:p>
        </p:txBody>
      </p:sp>
      <p:sp>
        <p:nvSpPr>
          <p:cNvPr id="10" name="Header Placeholder 9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SE 433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pPr>
              <a:defRPr/>
            </a:pPr>
            <a:fld id="{F0410F35-0C47-794C-85F9-FC23048F5283}" type="slidenum">
              <a:rPr lang="en-US" smtClean="0"/>
              <a:pPr>
                <a:defRPr/>
              </a:pPr>
              <a:t>36</a:t>
            </a:fld>
            <a:r>
              <a:rPr lang="en-US" dirty="0" smtClean="0"/>
              <a:t> of 89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451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>
                <a:latin typeface="Candara" panose="020E0502030303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latin typeface="Candara" panose="020E05020303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5E2FA-C428-4CE7-95B0-168D3259A5BB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850350" y="302370"/>
            <a:ext cx="2600325" cy="909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CCIS College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786" y="480691"/>
            <a:ext cx="2095500" cy="552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8365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5E2FA-C428-4CE7-95B0-168D3259A5BB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658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5E2FA-C428-4CE7-95B0-168D3259A5BB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8707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600" y="0"/>
            <a:ext cx="12090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066800"/>
            <a:ext cx="10972800" cy="25146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3657600"/>
            <a:ext cx="10972800" cy="2743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2"/>
          </p:nvPr>
        </p:nvSpPr>
        <p:spPr>
          <a:xfrm>
            <a:off x="11289" y="6477000"/>
            <a:ext cx="2641600" cy="381000"/>
          </a:xfrm>
        </p:spPr>
        <p:txBody>
          <a:bodyPr/>
          <a:lstStyle>
            <a:lvl1pPr>
              <a:defRPr/>
            </a:lvl1pPr>
          </a:lstStyle>
          <a:p>
            <a:fld id="{A88DAFA6-470F-4856-8C77-B0C2461EAD9C}" type="datetime1">
              <a:rPr lang="en-US" altLang="en-US" smtClean="0"/>
              <a:t>2/28/2022</a:t>
            </a:fld>
            <a:endParaRPr lang="en-US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2641600" y="6477000"/>
            <a:ext cx="7518400" cy="3810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10160000" y="6477000"/>
            <a:ext cx="2032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BD1F7-51C1-E94D-B9B2-8F7012A744C6}" type="slidenum">
              <a:rPr lang="en-US" smtClean="0"/>
              <a:pPr>
                <a:defRPr/>
              </a:pPr>
              <a:t>‹#›</a:t>
            </a:fld>
            <a:r>
              <a:rPr lang="en-US" dirty="0" smtClean="0"/>
              <a:t> of 89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836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2493" y="0"/>
            <a:ext cx="12192000" cy="1207301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527" y="-1"/>
            <a:ext cx="11650767" cy="1207301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526" y="1406880"/>
            <a:ext cx="11650767" cy="4746091"/>
          </a:xfrm>
        </p:spPr>
        <p:txBody>
          <a:bodyPr/>
          <a:lstStyle>
            <a:lvl1pPr>
              <a:defRPr>
                <a:latin typeface="Candara" panose="020E0502030303020204" pitchFamily="34" charset="0"/>
              </a:defRPr>
            </a:lvl1pPr>
            <a:lvl2pPr>
              <a:defRPr>
                <a:latin typeface="Candara" panose="020E0502030303020204" pitchFamily="34" charset="0"/>
              </a:defRPr>
            </a:lvl2pPr>
            <a:lvl3pPr>
              <a:defRPr>
                <a:latin typeface="Candara" panose="020E0502030303020204" pitchFamily="34" charset="0"/>
              </a:defRPr>
            </a:lvl3pPr>
            <a:lvl4pPr>
              <a:defRPr>
                <a:latin typeface="Candara" panose="020E0502030303020204" pitchFamily="34" charset="0"/>
              </a:defRPr>
            </a:lvl4pPr>
            <a:lvl5pPr>
              <a:defRPr>
                <a:latin typeface="Candara" panose="020E0502030303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5E2FA-C428-4CE7-95B0-168D3259A5BB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Chevron 12"/>
          <p:cNvSpPr/>
          <p:nvPr userDrawn="1"/>
        </p:nvSpPr>
        <p:spPr>
          <a:xfrm>
            <a:off x="244267" y="6520960"/>
            <a:ext cx="11232732" cy="282011"/>
          </a:xfrm>
          <a:prstGeom prst="chevr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5" name="Hexagon 14"/>
          <p:cNvSpPr/>
          <p:nvPr userDrawn="1"/>
        </p:nvSpPr>
        <p:spPr>
          <a:xfrm>
            <a:off x="11477001" y="6520959"/>
            <a:ext cx="521291" cy="282011"/>
          </a:xfrm>
          <a:prstGeom prst="hexag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77000" y="6492875"/>
            <a:ext cx="521291" cy="3651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</a:lstStyle>
          <a:p>
            <a:fld id="{B8DACC02-A2BD-4578-8E03-6D891060A6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337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 algn="ctr">
              <a:defRPr sz="5400">
                <a:latin typeface="Candara" panose="020E0502030303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5E2FA-C428-4CE7-95B0-168D3259A5BB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358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5E2FA-C428-4CE7-95B0-168D3259A5BB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680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5E2FA-C428-4CE7-95B0-168D3259A5BB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366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5E2FA-C428-4CE7-95B0-168D3259A5BB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-2493" y="0"/>
            <a:ext cx="12192000" cy="1207301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47527" y="-1"/>
            <a:ext cx="11650767" cy="1207301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Candara" panose="020E0502030303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3"/>
          <p:cNvSpPr txBox="1">
            <a:spLocks/>
          </p:cNvSpPr>
          <p:nvPr userDrawn="1"/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2F5E2FA-C428-4CE7-95B0-168D3259A5BB}" type="datetimeFigureOut">
              <a:rPr lang="en-US" smtClean="0"/>
              <a:pPr/>
              <a:t>2/28/2022</a:t>
            </a:fld>
            <a:endParaRPr lang="en-US"/>
          </a:p>
        </p:txBody>
      </p:sp>
      <p:sp>
        <p:nvSpPr>
          <p:cNvPr id="9" name="Chevron 8"/>
          <p:cNvSpPr/>
          <p:nvPr userDrawn="1"/>
        </p:nvSpPr>
        <p:spPr>
          <a:xfrm>
            <a:off x="244267" y="6520960"/>
            <a:ext cx="11232732" cy="282011"/>
          </a:xfrm>
          <a:prstGeom prst="chevr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Hexagon 10"/>
          <p:cNvSpPr/>
          <p:nvPr userDrawn="1"/>
        </p:nvSpPr>
        <p:spPr>
          <a:xfrm>
            <a:off x="11477001" y="6520959"/>
            <a:ext cx="521291" cy="282011"/>
          </a:xfrm>
          <a:prstGeom prst="hexag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477000" y="6492875"/>
            <a:ext cx="521291" cy="3651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Candara" panose="020E0502030303020204" pitchFamily="34" charset="0"/>
              </a:defRPr>
            </a:lvl1pPr>
          </a:lstStyle>
          <a:p>
            <a:fld id="{B8DACC02-A2BD-4578-8E03-6D891060A6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340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5E2FA-C428-4CE7-95B0-168D3259A5BB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249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5E2FA-C428-4CE7-95B0-168D3259A5BB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90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F5E2FA-C428-4CE7-95B0-168D3259A5BB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297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5E2FA-C428-4CE7-95B0-168D3259A5BB}" type="datetimeFigureOut">
              <a:rPr lang="en-US" smtClean="0"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ACC02-A2BD-4578-8E03-6D891060A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150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Test Cases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SE401: Software Quality Assurance and Testing</a:t>
            </a:r>
          </a:p>
        </p:txBody>
      </p:sp>
    </p:spTree>
    <p:extLst>
      <p:ext uri="{BB962C8B-B14F-4D97-AF65-F5344CB8AC3E}">
        <p14:creationId xmlns:p14="http://schemas.microsoft.com/office/powerpoint/2010/main" val="8903790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Good Test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Boundary </a:t>
            </a:r>
            <a:r>
              <a:rPr lang="en-US" dirty="0"/>
              <a:t>Value Analysis (BVA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testing of boundaries for specified range of values.</a:t>
            </a:r>
          </a:p>
          <a:p>
            <a:r>
              <a:rPr lang="en-US" dirty="0" smtClean="0"/>
              <a:t>Repeatable </a:t>
            </a:r>
            <a:r>
              <a:rPr lang="en-US" dirty="0"/>
              <a:t>and self-standing</a:t>
            </a:r>
          </a:p>
          <a:p>
            <a:pPr lvl="1"/>
            <a:r>
              <a:rPr lang="en-US" dirty="0"/>
              <a:t>The test case should generate the same results every time no matter who tests it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9350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a test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947" y="1414732"/>
            <a:ext cx="11037053" cy="49416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While drafting a test case do include the following information</a:t>
            </a:r>
          </a:p>
          <a:p>
            <a:r>
              <a:rPr lang="en-US" dirty="0"/>
              <a:t>The description of what requirement is being tested</a:t>
            </a:r>
          </a:p>
          <a:p>
            <a:r>
              <a:rPr lang="en-US" dirty="0" smtClean="0"/>
              <a:t>Inputs </a:t>
            </a:r>
            <a:r>
              <a:rPr lang="en-US" dirty="0"/>
              <a:t>and outputs or actions and expected </a:t>
            </a:r>
            <a:r>
              <a:rPr lang="en-US" dirty="0" smtClean="0"/>
              <a:t>results</a:t>
            </a:r>
          </a:p>
          <a:p>
            <a:pPr lvl="1"/>
            <a:r>
              <a:rPr lang="en-US" dirty="0" smtClean="0"/>
              <a:t>Test </a:t>
            </a:r>
            <a:r>
              <a:rPr lang="en-US" dirty="0"/>
              <a:t>case must have an expected result</a:t>
            </a:r>
            <a:r>
              <a:rPr lang="en-US" dirty="0" smtClean="0"/>
              <a:t>.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/>
              <a:t>Verify the results are correct</a:t>
            </a:r>
          </a:p>
          <a:p>
            <a:pPr lvl="1">
              <a:buClr>
                <a:schemeClr val="tx1"/>
              </a:buClr>
              <a:buSzPct val="90000"/>
              <a:buFont typeface="Wingdings" charset="2"/>
              <a:buChar char="ü"/>
            </a:pPr>
            <a:r>
              <a:rPr lang="en-US" dirty="0"/>
              <a:t>Testing Normal Conditions</a:t>
            </a:r>
          </a:p>
          <a:p>
            <a:pPr lvl="1">
              <a:buClr>
                <a:schemeClr val="tx1"/>
              </a:buClr>
              <a:buSzPct val="90000"/>
              <a:buFont typeface="Wingdings" charset="2"/>
              <a:buChar char="ü"/>
            </a:pPr>
            <a:r>
              <a:rPr lang="en-US" dirty="0"/>
              <a:t>Testing Unexpected Conditions</a:t>
            </a:r>
          </a:p>
          <a:p>
            <a:pPr lvl="1">
              <a:buClr>
                <a:schemeClr val="tx1"/>
              </a:buClr>
              <a:buSzPct val="90000"/>
              <a:buFont typeface="Wingdings" charset="2"/>
              <a:buChar char="ü"/>
            </a:pPr>
            <a:r>
              <a:rPr lang="en-US" dirty="0"/>
              <a:t>Bad (Illegal) Input Values</a:t>
            </a:r>
          </a:p>
          <a:p>
            <a:pPr lvl="1">
              <a:buClr>
                <a:schemeClr val="tx1"/>
              </a:buClr>
              <a:buSzPct val="90000"/>
              <a:buFont typeface="Wingdings" charset="2"/>
              <a:buChar char="ü"/>
            </a:pPr>
            <a:r>
              <a:rPr lang="en-US" dirty="0"/>
              <a:t>Boundary Conditions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3732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test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Cover all possible valid input</a:t>
            </a:r>
          </a:p>
          <a:p>
            <a:pPr lvl="1"/>
            <a:r>
              <a:rPr lang="en-US" dirty="0"/>
              <a:t>Try multiple sets of values, not just one set of values</a:t>
            </a:r>
          </a:p>
          <a:p>
            <a:pPr lvl="1"/>
            <a:r>
              <a:rPr lang="en-US" dirty="0"/>
              <a:t>Permutations of values</a:t>
            </a:r>
          </a:p>
          <a:p>
            <a:r>
              <a:rPr lang="en-US" dirty="0" smtClean="0"/>
              <a:t>Check boundary conditions</a:t>
            </a:r>
          </a:p>
          <a:p>
            <a:pPr lvl="1"/>
            <a:r>
              <a:rPr lang="en-US" dirty="0"/>
              <a:t>Check for off-by-one conditions</a:t>
            </a:r>
          </a:p>
          <a:p>
            <a:r>
              <a:rPr lang="en-US" dirty="0" smtClean="0"/>
              <a:t>Check invalid input</a:t>
            </a:r>
          </a:p>
          <a:p>
            <a:pPr lvl="1"/>
            <a:r>
              <a:rPr lang="en-US" dirty="0"/>
              <a:t>Illegal sets of value</a:t>
            </a:r>
          </a:p>
          <a:p>
            <a:pPr lvl="1"/>
            <a:r>
              <a:rPr lang="en-US" dirty="0"/>
              <a:t>Illegal input</a:t>
            </a:r>
          </a:p>
          <a:p>
            <a:pPr lvl="2"/>
            <a:r>
              <a:rPr lang="en-US" sz="2400" dirty="0"/>
              <a:t>Impossible conditions</a:t>
            </a:r>
          </a:p>
          <a:p>
            <a:pPr lvl="1"/>
            <a:r>
              <a:rPr lang="en-US" dirty="0"/>
              <a:t>Totally bad input</a:t>
            </a:r>
          </a:p>
          <a:p>
            <a:pPr lvl="2"/>
            <a:r>
              <a:rPr lang="en-US" sz="2400" dirty="0"/>
              <a:t>Text vs. Numbers, etc.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1004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test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Beware of problems with comparisons</a:t>
            </a:r>
          </a:p>
          <a:p>
            <a:pPr lvl="1"/>
            <a:r>
              <a:rPr lang="en-US" dirty="0" smtClean="0"/>
              <a:t>How to compare two floating numbers</a:t>
            </a:r>
          </a:p>
          <a:p>
            <a:pPr lvl="2"/>
            <a:r>
              <a:rPr lang="en-US" dirty="0" smtClean="0"/>
              <a:t>Never do the following:</a:t>
            </a:r>
            <a:br>
              <a:rPr lang="en-US" dirty="0" smtClean="0"/>
            </a:br>
            <a:r>
              <a:rPr lang="en-US" b="1" dirty="0" smtClean="0">
                <a:latin typeface="Courier New"/>
                <a:cs typeface="Courier New"/>
              </a:rPr>
              <a:t>float a, b;</a:t>
            </a:r>
            <a:br>
              <a:rPr lang="en-US" b="1" dirty="0" smtClean="0">
                <a:latin typeface="Courier New"/>
                <a:cs typeface="Courier New"/>
              </a:rPr>
            </a:br>
            <a:r>
              <a:rPr lang="en-US" b="1" dirty="0" smtClean="0">
                <a:latin typeface="Courier New"/>
                <a:cs typeface="Courier New"/>
              </a:rPr>
              <a:t>. . .</a:t>
            </a:r>
            <a:br>
              <a:rPr lang="en-US" b="1" dirty="0" smtClean="0">
                <a:latin typeface="Courier New"/>
                <a:cs typeface="Courier New"/>
              </a:rPr>
            </a:br>
            <a:r>
              <a:rPr lang="en-US" b="1" dirty="0" smtClean="0">
                <a:latin typeface="Courier New"/>
                <a:cs typeface="Courier New"/>
              </a:rPr>
              <a:t>if (a == b)</a:t>
            </a:r>
          </a:p>
          <a:p>
            <a:pPr lvl="2"/>
            <a:r>
              <a:rPr lang="en-US" dirty="0" smtClean="0"/>
              <a:t>Is it 4.0000000  or 3.9999999 or 4.0000001 ?</a:t>
            </a:r>
          </a:p>
          <a:p>
            <a:pPr lvl="2"/>
            <a:r>
              <a:rPr lang="en-US" dirty="0" smtClean="0"/>
              <a:t>What is your limit of accuracy?</a:t>
            </a:r>
          </a:p>
          <a:p>
            <a:pPr lvl="1"/>
            <a:r>
              <a:rPr lang="en-US" dirty="0" smtClean="0"/>
              <a:t>In object oriented languages make sure whether you are comparing the contents of an object or the reference to an object</a:t>
            </a:r>
          </a:p>
          <a:p>
            <a:pPr marL="1200150" lvl="3" indent="0">
              <a:buNone/>
            </a:pPr>
            <a:r>
              <a:rPr lang="en-US" b="1" dirty="0" smtClean="0">
                <a:latin typeface="Courier New"/>
                <a:cs typeface="Courier New"/>
              </a:rPr>
              <a:t>String a = “Hello world!\n”</a:t>
            </a:r>
          </a:p>
          <a:p>
            <a:pPr marL="1200150" lvl="3" indent="0">
              <a:buNone/>
            </a:pPr>
            <a:r>
              <a:rPr lang="en-US" b="1" dirty="0">
                <a:latin typeface="Courier New"/>
                <a:cs typeface="Courier New"/>
              </a:rPr>
              <a:t>String </a:t>
            </a:r>
            <a:r>
              <a:rPr lang="en-US" b="1" dirty="0" smtClean="0">
                <a:latin typeface="Courier New"/>
                <a:cs typeface="Courier New"/>
              </a:rPr>
              <a:t>b </a:t>
            </a:r>
            <a:r>
              <a:rPr lang="en-US" b="1" dirty="0">
                <a:latin typeface="Courier New"/>
                <a:cs typeface="Courier New"/>
              </a:rPr>
              <a:t>= “Hello world!\n”</a:t>
            </a:r>
          </a:p>
          <a:p>
            <a:pPr marL="1200150" lvl="3" indent="0">
              <a:buNone/>
            </a:pPr>
            <a:r>
              <a:rPr lang="en-US" b="1" dirty="0" smtClean="0">
                <a:latin typeface="Courier New"/>
                <a:cs typeface="Courier New"/>
              </a:rPr>
              <a:t>if ( a == b ) </a:t>
            </a:r>
          </a:p>
          <a:p>
            <a:pPr marL="1200150" lvl="3" indent="0">
              <a:buNone/>
            </a:pPr>
            <a:r>
              <a:rPr lang="en-US" dirty="0" smtClean="0">
                <a:cs typeface="Courier New"/>
              </a:rPr>
              <a:t>vs.</a:t>
            </a:r>
          </a:p>
          <a:p>
            <a:pPr marL="1200150" lvl="3" indent="0">
              <a:buNone/>
            </a:pPr>
            <a:r>
              <a:rPr lang="en-US" b="1" dirty="0" smtClean="0">
                <a:latin typeface="Courier New"/>
                <a:cs typeface="Courier New"/>
              </a:rPr>
              <a:t>if ( a.equals(b) )</a:t>
            </a:r>
          </a:p>
          <a:p>
            <a:pPr lvl="1"/>
            <a:endParaRPr lang="en-US" dirty="0" smtClean="0"/>
          </a:p>
          <a:p>
            <a:pPr lvl="2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2019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test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464" y="1380226"/>
            <a:ext cx="10810336" cy="511201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500" dirty="0"/>
              <a:t>Let’s consider the triangle example</a:t>
            </a:r>
          </a:p>
          <a:p>
            <a:r>
              <a:rPr lang="en-US" sz="2400" dirty="0"/>
              <a:t>Cover all possible valid input</a:t>
            </a:r>
          </a:p>
          <a:p>
            <a:pPr lvl="1"/>
            <a:r>
              <a:rPr lang="en-US" sz="2200" dirty="0" smtClean="0"/>
              <a:t>all three possible conditions: </a:t>
            </a:r>
            <a:r>
              <a:rPr lang="en-US" sz="2200" b="1" dirty="0" smtClean="0"/>
              <a:t>equilateral, isosceles, scalene</a:t>
            </a:r>
          </a:p>
          <a:p>
            <a:pPr lvl="1"/>
            <a:r>
              <a:rPr lang="en-US" sz="2200" dirty="0" smtClean="0"/>
              <a:t>Try multiple sets of values, not just one set of values</a:t>
            </a:r>
          </a:p>
          <a:p>
            <a:pPr lvl="1"/>
            <a:r>
              <a:rPr lang="en-US" sz="2200" dirty="0" smtClean="0"/>
              <a:t>Permutations of values </a:t>
            </a:r>
            <a:r>
              <a:rPr lang="en-US" sz="2200" b="1" dirty="0" smtClean="0"/>
              <a:t>{3,4,5}, {4,3,5}, {5,4,3}</a:t>
            </a:r>
          </a:p>
          <a:p>
            <a:r>
              <a:rPr lang="en-US" sz="2400" dirty="0"/>
              <a:t>Check boundary conditions</a:t>
            </a:r>
          </a:p>
          <a:p>
            <a:pPr lvl="1"/>
            <a:r>
              <a:rPr lang="en-US" sz="2200" dirty="0" smtClean="0"/>
              <a:t>Check for off-by-one conditions: </a:t>
            </a:r>
            <a:r>
              <a:rPr lang="en-US" sz="2200" b="1" dirty="0" smtClean="0"/>
              <a:t>0, MAX_INT</a:t>
            </a:r>
          </a:p>
          <a:p>
            <a:r>
              <a:rPr lang="en-US" sz="2400" dirty="0"/>
              <a:t>Check invalid input</a:t>
            </a:r>
          </a:p>
          <a:p>
            <a:pPr lvl="1"/>
            <a:r>
              <a:rPr lang="en-US" sz="2200" dirty="0" smtClean="0"/>
              <a:t>Illegal sets of value</a:t>
            </a:r>
          </a:p>
          <a:p>
            <a:pPr lvl="2"/>
            <a:r>
              <a:rPr lang="en-US" sz="1900" dirty="0" smtClean="0"/>
              <a:t>Wrong format: </a:t>
            </a:r>
            <a:r>
              <a:rPr lang="en-US" sz="1900" b="1" dirty="0" smtClean="0"/>
              <a:t>not integer</a:t>
            </a:r>
          </a:p>
          <a:p>
            <a:pPr lvl="2"/>
            <a:r>
              <a:rPr lang="en-US" sz="1900" dirty="0" smtClean="0"/>
              <a:t>Negative numbers</a:t>
            </a:r>
          </a:p>
          <a:p>
            <a:pPr lvl="1"/>
            <a:r>
              <a:rPr lang="en-US" sz="2200" dirty="0" smtClean="0"/>
              <a:t>Illegal input</a:t>
            </a:r>
          </a:p>
          <a:p>
            <a:pPr lvl="2"/>
            <a:r>
              <a:rPr lang="en-US" sz="1900" dirty="0" smtClean="0"/>
              <a:t>Impossible conditions:  </a:t>
            </a:r>
            <a:r>
              <a:rPr lang="en-US" sz="1900" b="1" dirty="0" smtClean="0"/>
              <a:t>{2,3,8}, {2,3,5}  </a:t>
            </a:r>
            <a:r>
              <a:rPr lang="en-US" sz="1900" dirty="0" smtClean="0"/>
              <a:t>{definition of a triangle}</a:t>
            </a:r>
          </a:p>
          <a:p>
            <a:pPr lvl="1"/>
            <a:r>
              <a:rPr lang="en-US" sz="2200" dirty="0" smtClean="0"/>
              <a:t>Totally bad input</a:t>
            </a:r>
          </a:p>
          <a:p>
            <a:pPr lvl="2"/>
            <a:r>
              <a:rPr lang="en-US" sz="1900" dirty="0" smtClean="0"/>
              <a:t>Text vs. Numbers, etc.</a:t>
            </a:r>
            <a:endParaRPr lang="en-US" sz="1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7304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test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958" y="1431985"/>
            <a:ext cx="10844842" cy="485908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/>
              <a:t>Let’s consider the triangle example</a:t>
            </a:r>
          </a:p>
          <a:p>
            <a:r>
              <a:rPr lang="en-US" sz="2300" dirty="0"/>
              <a:t>How to test the code?</a:t>
            </a:r>
          </a:p>
          <a:p>
            <a:r>
              <a:rPr lang="en-US" sz="2300" dirty="0"/>
              <a:t>Have the code read from the </a:t>
            </a:r>
            <a:r>
              <a:rPr lang="en-US" sz="2300" b="1" dirty="0"/>
              <a:t>standard input</a:t>
            </a:r>
          </a:p>
          <a:p>
            <a:pPr lvl="1"/>
            <a:r>
              <a:rPr lang="en-US" sz="2100" b="1" dirty="0">
                <a:latin typeface="Courier New"/>
              </a:rPr>
              <a:t>j</a:t>
            </a:r>
            <a:r>
              <a:rPr lang="en-US" sz="2100" b="1" dirty="0" smtClean="0">
                <a:latin typeface="Courier New"/>
              </a:rPr>
              <a:t>ava Triangle &lt; testcases.txt</a:t>
            </a:r>
            <a:br>
              <a:rPr lang="en-US" sz="2100" b="1" dirty="0" smtClean="0">
                <a:latin typeface="Courier New"/>
              </a:rPr>
            </a:br>
            <a:r>
              <a:rPr lang="en-US" sz="2100" dirty="0" smtClean="0"/>
              <a:t>or,</a:t>
            </a:r>
          </a:p>
          <a:p>
            <a:pPr lvl="1"/>
            <a:r>
              <a:rPr lang="en-US" sz="2100" b="1" dirty="0" smtClean="0">
                <a:latin typeface="Courier New"/>
              </a:rPr>
              <a:t>java Triangle</a:t>
            </a:r>
            <a:br>
              <a:rPr lang="en-US" sz="2100" b="1" dirty="0" smtClean="0">
                <a:latin typeface="Courier New"/>
              </a:rPr>
            </a:br>
            <a:r>
              <a:rPr lang="en-US" sz="2100" b="1" dirty="0" smtClean="0">
                <a:latin typeface="Courier New"/>
              </a:rPr>
              <a:t>2 3 3</a:t>
            </a:r>
            <a:br>
              <a:rPr lang="en-US" sz="2100" b="1" dirty="0" smtClean="0">
                <a:latin typeface="Courier New"/>
              </a:rPr>
            </a:br>
            <a:r>
              <a:rPr lang="en-US" sz="2100" b="1" dirty="0" smtClean="0">
                <a:latin typeface="Courier New"/>
              </a:rPr>
              <a:t>3 4 5</a:t>
            </a:r>
          </a:p>
          <a:p>
            <a:r>
              <a:rPr lang="en-US" sz="2300" dirty="0"/>
              <a:t>Have the output print to standard output.</a:t>
            </a:r>
          </a:p>
          <a:p>
            <a:pPr lvl="1"/>
            <a:r>
              <a:rPr lang="en-US" sz="2100" b="1" dirty="0" smtClean="0">
                <a:latin typeface="Courier New"/>
              </a:rPr>
              <a:t>java Triangle &gt; results.txt</a:t>
            </a:r>
          </a:p>
          <a:p>
            <a:r>
              <a:rPr lang="en-US" sz="2300" dirty="0"/>
              <a:t>Combine the two and we have:</a:t>
            </a:r>
          </a:p>
          <a:p>
            <a:pPr lvl="1"/>
            <a:r>
              <a:rPr lang="en-US" sz="2100" b="1" dirty="0" smtClean="0">
                <a:latin typeface="Courier New"/>
              </a:rPr>
              <a:t>java Triangle &lt;testcases.txt &gt;results.txt</a:t>
            </a:r>
          </a:p>
          <a:p>
            <a:r>
              <a:rPr lang="en-US" sz="2400" dirty="0" smtClean="0"/>
              <a:t>This assumes we have the code read three numbers on the line, or have the code read three numbers whether they are on one line or more.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0069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 for testing</a:t>
            </a:r>
            <a:endParaRPr lang="en-US" dirty="0"/>
          </a:p>
        </p:txBody>
      </p:sp>
      <p:sp>
        <p:nvSpPr>
          <p:cNvPr id="48640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You cannot test every possible input, parameter value, etc.</a:t>
            </a:r>
          </a:p>
          <a:p>
            <a:pPr lvl="1"/>
            <a:r>
              <a:rPr lang="en-US" dirty="0" smtClean="0"/>
              <a:t>So you must think of a limited set of tests likely to expose bugs.</a:t>
            </a:r>
          </a:p>
          <a:p>
            <a:r>
              <a:rPr lang="en-US" dirty="0" smtClean="0"/>
              <a:t>Think about boundary cases</a:t>
            </a:r>
          </a:p>
          <a:p>
            <a:pPr lvl="1"/>
            <a:r>
              <a:rPr lang="en-US" dirty="0" smtClean="0"/>
              <a:t>positive; zero; negative numbers; infinity; very small</a:t>
            </a:r>
          </a:p>
          <a:p>
            <a:pPr lvl="1"/>
            <a:r>
              <a:rPr lang="en-US" dirty="0" smtClean="0"/>
              <a:t>right at the edge of an array or collection's size (plus or minus one)</a:t>
            </a:r>
          </a:p>
          <a:p>
            <a:r>
              <a:rPr lang="en-US" dirty="0" smtClean="0"/>
              <a:t>Think about empty cases and error cases</a:t>
            </a:r>
          </a:p>
          <a:p>
            <a:pPr lvl="1"/>
            <a:r>
              <a:rPr lang="en-US" dirty="0" smtClean="0"/>
              <a:t>0, -1, null;  an empty list or array</a:t>
            </a:r>
          </a:p>
          <a:p>
            <a:r>
              <a:rPr lang="en-US" dirty="0" smtClean="0"/>
              <a:t>test behavior in combination</a:t>
            </a:r>
          </a:p>
          <a:p>
            <a:pPr lvl="1"/>
            <a:r>
              <a:rPr lang="en-US" dirty="0" smtClean="0"/>
              <a:t>maybe add usually works, but fails after you call remove</a:t>
            </a:r>
          </a:p>
          <a:p>
            <a:pPr lvl="1"/>
            <a:r>
              <a:rPr lang="en-US" dirty="0" smtClean="0"/>
              <a:t>make multiple calls;  maybe size fails the second time only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036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Test Cases – Good Example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17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7202" y="1807779"/>
            <a:ext cx="7829460" cy="38525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931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Test Cases – Bad Example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18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4706" y="2170387"/>
            <a:ext cx="8810091" cy="1665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9054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Why we write test </a:t>
            </a:r>
            <a:r>
              <a:rPr lang="en-US" b="1" dirty="0" smtClean="0"/>
              <a:t>cases?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basic objective of writing test cases is </a:t>
            </a:r>
            <a:r>
              <a:rPr lang="en-US" b="1" dirty="0"/>
              <a:t>to validate the testing coverage of the application</a:t>
            </a:r>
            <a:r>
              <a:rPr lang="en-US" b="1" dirty="0" smtClean="0"/>
              <a:t>.</a:t>
            </a:r>
            <a:endParaRPr lang="en-US" dirty="0" smtClean="0"/>
          </a:p>
          <a:p>
            <a:r>
              <a:rPr lang="en-US" dirty="0" smtClean="0"/>
              <a:t>Keep in mind while writing test cases that all your </a:t>
            </a:r>
            <a:r>
              <a:rPr lang="en-US" b="1" dirty="0" smtClean="0"/>
              <a:t>test cases should be simple and easy to understand</a:t>
            </a:r>
            <a:r>
              <a:rPr lang="en-US" dirty="0" smtClean="0"/>
              <a:t>. </a:t>
            </a:r>
          </a:p>
          <a:p>
            <a:r>
              <a:rPr lang="en-US" dirty="0" smtClean="0"/>
              <a:t>For </a:t>
            </a:r>
            <a:r>
              <a:rPr lang="en-US" dirty="0"/>
              <a:t>any application basically you will cover all the </a:t>
            </a:r>
            <a:r>
              <a:rPr lang="en-US" b="1" dirty="0"/>
              <a:t>types of test cases including functional, negative and boundary value test cases</a:t>
            </a:r>
            <a:r>
              <a:rPr lang="en-US" b="1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372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Testing</a:t>
            </a:r>
          </a:p>
          <a:p>
            <a:r>
              <a:rPr lang="en-US" dirty="0" smtClean="0"/>
              <a:t>Test selection</a:t>
            </a:r>
          </a:p>
          <a:p>
            <a:r>
              <a:rPr lang="en-US" dirty="0"/>
              <a:t>Writing test cases</a:t>
            </a:r>
          </a:p>
          <a:p>
            <a:r>
              <a:rPr lang="en-US" dirty="0"/>
              <a:t>Test Execution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5047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Trustworthy tests</a:t>
            </a:r>
            <a:endParaRPr lang="en-US" dirty="0"/>
          </a:p>
        </p:txBody>
      </p:sp>
      <p:sp>
        <p:nvSpPr>
          <p:cNvPr id="525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 one thing at a time per test method.</a:t>
            </a:r>
          </a:p>
          <a:p>
            <a:pPr lvl="1"/>
            <a:r>
              <a:rPr lang="en-US" dirty="0" smtClean="0"/>
              <a:t>10 small tests are much better than 1 test 10x as large.</a:t>
            </a:r>
          </a:p>
          <a:p>
            <a:r>
              <a:rPr lang="en-US" dirty="0" smtClean="0"/>
              <a:t>Each test method should have few (likely 1) assert statements.</a:t>
            </a:r>
          </a:p>
          <a:p>
            <a:pPr lvl="1"/>
            <a:r>
              <a:rPr lang="en-US" dirty="0" smtClean="0"/>
              <a:t>If you assert many things, the first that fails stops the test.</a:t>
            </a:r>
          </a:p>
          <a:p>
            <a:pPr lvl="1"/>
            <a:r>
              <a:rPr lang="en-US" dirty="0" smtClean="0"/>
              <a:t>You won't know whether a later assertion would have also failed.</a:t>
            </a:r>
          </a:p>
          <a:p>
            <a:r>
              <a:rPr lang="en-US" dirty="0" smtClean="0"/>
              <a:t>Tests should avoid logic.</a:t>
            </a:r>
          </a:p>
          <a:p>
            <a:pPr lvl="1"/>
            <a:r>
              <a:rPr lang="en-US" dirty="0" smtClean="0"/>
              <a:t>minimize if/else, loops, switch, etc.</a:t>
            </a:r>
          </a:p>
          <a:p>
            <a:pPr lvl="1"/>
            <a:r>
              <a:rPr lang="en-US" dirty="0" smtClean="0"/>
              <a:t>avoid try/catch</a:t>
            </a:r>
          </a:p>
          <a:p>
            <a:pPr lvl="2"/>
            <a:r>
              <a:rPr lang="en-US" dirty="0" smtClean="0"/>
              <a:t>If it's supposed to throw, use expected= ... if not, let JUnit catch it.</a:t>
            </a:r>
          </a:p>
          <a:p>
            <a:r>
              <a:rPr lang="en-US" dirty="0" smtClean="0"/>
              <a:t>Torture tests are okay, but only in addition to simple tests.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0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</a:t>
            </a:r>
            <a:r>
              <a:rPr lang="en-US" dirty="0"/>
              <a:t>Execution</a:t>
            </a:r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8958" y="1406106"/>
            <a:ext cx="10844842" cy="4950243"/>
          </a:xfrm>
        </p:spPr>
        <p:txBody>
          <a:bodyPr>
            <a:normAutofit/>
          </a:bodyPr>
          <a:lstStyle/>
          <a:p>
            <a:r>
              <a:rPr lang="en-US" dirty="0"/>
              <a:t>The software testers begin executing the test plan after the </a:t>
            </a:r>
            <a:r>
              <a:rPr lang="en-US" dirty="0" smtClean="0"/>
              <a:t>developers </a:t>
            </a:r>
            <a:r>
              <a:rPr lang="en-US" dirty="0"/>
              <a:t>deliver the alpha build, or a build that they feel is feature complete.</a:t>
            </a:r>
          </a:p>
          <a:p>
            <a:r>
              <a:rPr lang="en-US" dirty="0"/>
              <a:t>The alpha should be of high quality—the </a:t>
            </a:r>
            <a:r>
              <a:rPr lang="en-US" dirty="0" smtClean="0"/>
              <a:t>developers </a:t>
            </a:r>
            <a:r>
              <a:rPr lang="en-US" dirty="0"/>
              <a:t>should feel that it is ready for release, and as good as they can get it.</a:t>
            </a:r>
          </a:p>
          <a:p>
            <a:r>
              <a:rPr lang="en-US" dirty="0"/>
              <a:t>There are typically several iterations of test execution. </a:t>
            </a:r>
          </a:p>
          <a:p>
            <a:pPr lvl="1"/>
            <a:r>
              <a:rPr lang="en-US" dirty="0" smtClean="0"/>
              <a:t>First, focus </a:t>
            </a:r>
            <a:r>
              <a:rPr lang="en-US" dirty="0"/>
              <a:t>on new </a:t>
            </a:r>
            <a:r>
              <a:rPr lang="en-US" dirty="0" smtClean="0"/>
              <a:t>functionality</a:t>
            </a:r>
            <a:endParaRPr lang="en-US" dirty="0"/>
          </a:p>
          <a:p>
            <a:pPr lvl="1"/>
            <a:r>
              <a:rPr lang="en-US" dirty="0" smtClean="0"/>
              <a:t>Then, regression </a:t>
            </a:r>
            <a:r>
              <a:rPr lang="en-US" dirty="0"/>
              <a:t>test </a:t>
            </a:r>
            <a:r>
              <a:rPr lang="en-US" dirty="0" smtClean="0"/>
              <a:t>to </a:t>
            </a:r>
            <a:r>
              <a:rPr lang="en-US" dirty="0"/>
              <a:t>make sure that a change to one area of the software has not caused any other part of the </a:t>
            </a:r>
            <a:r>
              <a:rPr lang="en-US" dirty="0" smtClean="0"/>
              <a:t>software</a:t>
            </a:r>
            <a:endParaRPr lang="en-US" dirty="0"/>
          </a:p>
          <a:p>
            <a:pPr lvl="1"/>
            <a:r>
              <a:rPr lang="en-US" dirty="0"/>
              <a:t>Regression testing usually involves executing all test cases which have previously been </a:t>
            </a:r>
            <a:r>
              <a:rPr lang="en-US" dirty="0" smtClean="0"/>
              <a:t>executed</a:t>
            </a:r>
            <a:endParaRPr lang="en-US" dirty="0"/>
          </a:p>
          <a:p>
            <a:pPr lvl="1"/>
            <a:r>
              <a:rPr lang="en-US" dirty="0"/>
              <a:t>There are typically at least two regression tests for any software </a:t>
            </a:r>
            <a:r>
              <a:rPr lang="en-US" dirty="0" smtClean="0"/>
              <a:t>project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7385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</a:t>
            </a:r>
            <a:r>
              <a:rPr lang="en-US" dirty="0"/>
              <a:t>Execution</a:t>
            </a:r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When is testing complete?</a:t>
            </a:r>
          </a:p>
          <a:p>
            <a:pPr lvl="1"/>
            <a:r>
              <a:rPr lang="en-US" dirty="0"/>
              <a:t>No defects found</a:t>
            </a:r>
          </a:p>
          <a:p>
            <a:pPr lvl="1"/>
            <a:r>
              <a:rPr lang="en-US" dirty="0"/>
              <a:t>Or defects meet acceptance criteria outlined in test plan 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22</a:t>
            </a:fld>
            <a:endParaRPr lang="en-US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2236" y="2715941"/>
            <a:ext cx="6766964" cy="3636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42946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Automating Test Execution</a:t>
            </a:r>
          </a:p>
        </p:txBody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Designing test cases and test suites is creative</a:t>
            </a:r>
          </a:p>
          <a:p>
            <a:pPr lvl="1"/>
            <a:r>
              <a:rPr lang="en-US" dirty="0"/>
              <a:t>Like any design activity: A demanding intellectual activity, requiring human judgment</a:t>
            </a:r>
          </a:p>
          <a:p>
            <a:r>
              <a:rPr lang="en-US" dirty="0"/>
              <a:t>Executing test cases should be automatic</a:t>
            </a:r>
          </a:p>
          <a:p>
            <a:pPr lvl="1"/>
            <a:r>
              <a:rPr lang="en-US" dirty="0"/>
              <a:t>Design once, execute many times</a:t>
            </a:r>
          </a:p>
          <a:p>
            <a:r>
              <a:rPr lang="en-US" dirty="0"/>
              <a:t>Test automation separates the creative human process from the mechanical process of test execution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5899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 smtClean="0"/>
              <a:t>From </a:t>
            </a:r>
            <a:r>
              <a:rPr lang="en-US" sz="3400" dirty="0"/>
              <a:t>Test Case Specifications to Test Cases</a:t>
            </a:r>
          </a:p>
        </p:txBody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Test design often yields test case specifications, rather than concrete data</a:t>
            </a:r>
          </a:p>
          <a:p>
            <a:pPr lvl="1"/>
            <a:r>
              <a:rPr lang="it-IT" dirty="0"/>
              <a:t>Ex:  “a large positive number”, not 420023</a:t>
            </a:r>
          </a:p>
          <a:p>
            <a:pPr lvl="1"/>
            <a:r>
              <a:rPr lang="it-IT" dirty="0"/>
              <a:t>Ex: “a sorted sequence, length &gt; 2”, not “Alpha, Beta, Chi, Omega”</a:t>
            </a:r>
          </a:p>
          <a:p>
            <a:r>
              <a:rPr lang="it-IT" dirty="0"/>
              <a:t>Other details for execution may be omitted</a:t>
            </a:r>
          </a:p>
          <a:p>
            <a:r>
              <a:rPr lang="it-IT" dirty="0"/>
              <a:t>Generation creates concrete, executable test cases from test case specifications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6426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Scaffolding</a:t>
            </a:r>
            <a:endParaRPr lang="it-IT" dirty="0"/>
          </a:p>
        </p:txBody>
      </p:sp>
      <p:sp>
        <p:nvSpPr>
          <p:cNvPr id="195588" name="Rectangle 4"/>
          <p:cNvSpPr>
            <a:spLocks noGrp="1" noChangeArrowheads="1"/>
          </p:cNvSpPr>
          <p:nvPr>
            <p:ph idx="1"/>
          </p:nvPr>
        </p:nvSpPr>
        <p:spPr>
          <a:xfrm>
            <a:off x="474453" y="1440611"/>
            <a:ext cx="11120139" cy="4736352"/>
          </a:xfrm>
        </p:spPr>
        <p:txBody>
          <a:bodyPr/>
          <a:lstStyle/>
          <a:p>
            <a:r>
              <a:rPr lang="it-IT" dirty="0" smtClean="0"/>
              <a:t>Code produced to support development activities (especially testing)</a:t>
            </a:r>
          </a:p>
          <a:p>
            <a:pPr lvl="1"/>
            <a:r>
              <a:rPr lang="it-IT" dirty="0"/>
              <a:t>Not part of the “product” as seen by the end user</a:t>
            </a:r>
          </a:p>
          <a:p>
            <a:pPr lvl="1"/>
            <a:r>
              <a:rPr lang="it-IT" dirty="0"/>
              <a:t>May be temporary (like scaffolding in construction of buildings)</a:t>
            </a:r>
          </a:p>
          <a:p>
            <a:r>
              <a:rPr lang="it-IT" dirty="0" smtClean="0"/>
              <a:t>Includes</a:t>
            </a:r>
          </a:p>
          <a:p>
            <a:pPr lvl="1"/>
            <a:r>
              <a:rPr lang="it-IT" dirty="0"/>
              <a:t>Test harnesses, drivers, and stubs</a:t>
            </a:r>
          </a:p>
          <a:p>
            <a:pPr lvl="1"/>
            <a:r>
              <a:rPr lang="it-IT" dirty="0"/>
              <a:t>Example: </a:t>
            </a:r>
          </a:p>
          <a:p>
            <a:pPr lvl="2"/>
            <a:r>
              <a:rPr lang="it-IT" sz="2400" dirty="0"/>
              <a:t>JUnit </a:t>
            </a:r>
            <a:r>
              <a:rPr lang="mr-IN" sz="2400" dirty="0"/>
              <a:t>–</a:t>
            </a:r>
            <a:r>
              <a:rPr lang="it-IT" sz="2400" dirty="0"/>
              <a:t> test harness</a:t>
            </a:r>
          </a:p>
          <a:p>
            <a:pPr lvl="2"/>
            <a:r>
              <a:rPr lang="it-IT" sz="2400" dirty="0"/>
              <a:t>Eclipse </a:t>
            </a:r>
            <a:r>
              <a:rPr lang="mr-IN" sz="2400" dirty="0"/>
              <a:t>–</a:t>
            </a:r>
            <a:r>
              <a:rPr lang="it-IT" sz="2400" dirty="0"/>
              <a:t> IDE, scaffolding, JUnit built in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43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Scaffolding ...</a:t>
            </a:r>
            <a:endParaRPr lang="en-US" dirty="0"/>
          </a:p>
        </p:txBody>
      </p:sp>
      <p:sp>
        <p:nvSpPr>
          <p:cNvPr id="21197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Test driver</a:t>
            </a:r>
          </a:p>
          <a:p>
            <a:pPr lvl="1"/>
            <a:r>
              <a:rPr lang="en-US" dirty="0" smtClean="0"/>
              <a:t>A </a:t>
            </a:r>
            <a:r>
              <a:rPr lang="ja-JP" altLang="en-US" dirty="0" smtClean="0"/>
              <a:t>“</a:t>
            </a:r>
            <a:r>
              <a:rPr lang="en-US" dirty="0" smtClean="0"/>
              <a:t>main</a:t>
            </a:r>
            <a:r>
              <a:rPr lang="ja-JP" altLang="en-US" dirty="0" smtClean="0"/>
              <a:t>”</a:t>
            </a:r>
            <a:r>
              <a:rPr lang="en-US" dirty="0" smtClean="0"/>
              <a:t> program for running a test</a:t>
            </a:r>
          </a:p>
          <a:p>
            <a:pPr lvl="2"/>
            <a:r>
              <a:rPr lang="en-US" dirty="0" smtClean="0"/>
              <a:t>May be produced before a </a:t>
            </a:r>
            <a:r>
              <a:rPr lang="ja-JP" altLang="en-US" dirty="0" smtClean="0"/>
              <a:t>“</a:t>
            </a:r>
            <a:r>
              <a:rPr lang="en-US" dirty="0" smtClean="0"/>
              <a:t>real</a:t>
            </a:r>
            <a:r>
              <a:rPr lang="ja-JP" altLang="en-US" dirty="0" smtClean="0"/>
              <a:t>”</a:t>
            </a:r>
            <a:r>
              <a:rPr lang="en-US" dirty="0" smtClean="0"/>
              <a:t> main program</a:t>
            </a:r>
          </a:p>
          <a:p>
            <a:pPr lvl="2"/>
            <a:r>
              <a:rPr lang="en-US" dirty="0" smtClean="0"/>
              <a:t>Provides more control than the </a:t>
            </a:r>
            <a:r>
              <a:rPr lang="ja-JP" altLang="en-US" dirty="0" smtClean="0"/>
              <a:t>“</a:t>
            </a:r>
            <a:r>
              <a:rPr lang="en-US" dirty="0" smtClean="0"/>
              <a:t>real</a:t>
            </a:r>
            <a:r>
              <a:rPr lang="ja-JP" altLang="en-US" dirty="0" smtClean="0"/>
              <a:t>”</a:t>
            </a:r>
            <a:r>
              <a:rPr lang="en-US" dirty="0" smtClean="0"/>
              <a:t> main program</a:t>
            </a:r>
          </a:p>
          <a:p>
            <a:pPr lvl="3"/>
            <a:r>
              <a:rPr lang="en-US" dirty="0" smtClean="0"/>
              <a:t>To drive program under test through test cases</a:t>
            </a:r>
          </a:p>
          <a:p>
            <a:r>
              <a:rPr lang="en-US" dirty="0" smtClean="0"/>
              <a:t>Test stubs</a:t>
            </a:r>
          </a:p>
          <a:p>
            <a:pPr lvl="1"/>
            <a:r>
              <a:rPr lang="en-US" dirty="0" smtClean="0"/>
              <a:t>Substitute for called functions/methods/objects</a:t>
            </a:r>
          </a:p>
          <a:p>
            <a:r>
              <a:rPr lang="en-US" dirty="0" smtClean="0"/>
              <a:t>Test harness</a:t>
            </a:r>
          </a:p>
          <a:p>
            <a:pPr lvl="1"/>
            <a:r>
              <a:rPr lang="en-US" dirty="0" smtClean="0"/>
              <a:t>Substitutes for other parts of the deployed environment</a:t>
            </a:r>
          </a:p>
          <a:p>
            <a:pPr lvl="2"/>
            <a:r>
              <a:rPr lang="en-US" dirty="0" smtClean="0"/>
              <a:t>Ex: Software simulation of a hardware device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20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6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676400"/>
            <a:ext cx="5295900" cy="427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7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Stubs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0837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Drivers</a:t>
            </a:r>
            <a:endParaRPr lang="en-US" dirty="0"/>
          </a:p>
        </p:txBody>
      </p:sp>
      <p:pic>
        <p:nvPicPr>
          <p:cNvPr id="3686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9928" y="1712976"/>
            <a:ext cx="15494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1128" y="1789176"/>
            <a:ext cx="33528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3928" y="1712976"/>
            <a:ext cx="3352800" cy="440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0742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Generic or Specific?</a:t>
            </a:r>
          </a:p>
        </p:txBody>
      </p:sp>
      <p:sp>
        <p:nvSpPr>
          <p:cNvPr id="19661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How general should scaffolding be?</a:t>
            </a:r>
          </a:p>
          <a:p>
            <a:pPr lvl="1"/>
            <a:r>
              <a:rPr lang="en-US" dirty="0"/>
              <a:t>We could build a driver and stubs for each test case</a:t>
            </a:r>
          </a:p>
          <a:p>
            <a:pPr lvl="1"/>
            <a:r>
              <a:rPr lang="en-US" dirty="0"/>
              <a:t>... or at least factor out some common code of the driver and test management (e.g., </a:t>
            </a:r>
            <a:r>
              <a:rPr lang="en-US" b="1" dirty="0"/>
              <a:t>JUnit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... or further factor out some common support code, to drive a large number of test cases from data (as in </a:t>
            </a:r>
            <a:r>
              <a:rPr lang="en-US" b="1" dirty="0"/>
              <a:t>DDSteps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... or further, generate the data automatically from a more abstract model (e.g., network traffic model)</a:t>
            </a:r>
          </a:p>
          <a:p>
            <a:r>
              <a:rPr lang="en-US" dirty="0"/>
              <a:t>A question of costs and re-use</a:t>
            </a:r>
          </a:p>
          <a:p>
            <a:pPr lvl="1"/>
            <a:r>
              <a:rPr lang="en-US" dirty="0"/>
              <a:t>Just as for other kinds of software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28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There is </a:t>
            </a:r>
            <a:r>
              <a:rPr lang="en-US" dirty="0" smtClean="0"/>
              <a:t>a </a:t>
            </a:r>
            <a:r>
              <a:rPr lang="en-US" dirty="0"/>
              <a:t>massive misunderstanding about testing: that it improves software. It </a:t>
            </a:r>
            <a:r>
              <a:rPr lang="en-US" dirty="0" smtClean="0"/>
              <a:t>doesn't! </a:t>
            </a:r>
          </a:p>
          <a:p>
            <a:pPr lvl="1"/>
            <a:r>
              <a:rPr lang="en-US" dirty="0" smtClean="0"/>
              <a:t>Weighing </a:t>
            </a:r>
            <a:r>
              <a:rPr lang="en-US" dirty="0"/>
              <a:t>yourself doesn't reduce your </a:t>
            </a:r>
            <a:r>
              <a:rPr lang="en-US" dirty="0" smtClean="0"/>
              <a:t>weight</a:t>
            </a:r>
          </a:p>
          <a:p>
            <a:pPr lvl="1"/>
            <a:r>
              <a:rPr lang="en-US" dirty="0" smtClean="0"/>
              <a:t>Going </a:t>
            </a:r>
            <a:r>
              <a:rPr lang="en-US" dirty="0"/>
              <a:t>to the doctor doesn't make you healthy. </a:t>
            </a:r>
            <a:endParaRPr lang="en-US" dirty="0" smtClean="0"/>
          </a:p>
          <a:p>
            <a:r>
              <a:rPr lang="en-US" dirty="0" smtClean="0"/>
              <a:t>Those </a:t>
            </a:r>
            <a:r>
              <a:rPr lang="en-US" dirty="0"/>
              <a:t>things help to identify problems that you might choose to resolve. Testing does too. </a:t>
            </a:r>
            <a:endParaRPr lang="en-US" dirty="0" smtClean="0"/>
          </a:p>
          <a:p>
            <a:r>
              <a:rPr lang="en-US" dirty="0"/>
              <a:t>The testing does not make the product better, even though it's part of a process that does make a product better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944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Oracles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Did this test case succeed, or fail?</a:t>
            </a:r>
          </a:p>
          <a:p>
            <a:pPr lvl="1"/>
            <a:r>
              <a:rPr lang="en-US" dirty="0"/>
              <a:t>No use running 10,000 test cases automatically if the results must be checked by hand!</a:t>
            </a:r>
          </a:p>
          <a:p>
            <a:r>
              <a:rPr lang="en-US" dirty="0"/>
              <a:t>Range of specific to general, again</a:t>
            </a:r>
          </a:p>
          <a:p>
            <a:pPr lvl="1"/>
            <a:r>
              <a:rPr lang="en-US" dirty="0"/>
              <a:t>ex. JUnit: Specific oracle (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assert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) coded by hand in each test case</a:t>
            </a:r>
          </a:p>
          <a:p>
            <a:pPr lvl="1"/>
            <a:r>
              <a:rPr lang="en-US" dirty="0"/>
              <a:t>Typical approach: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comparison-based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oracle with predicted output value</a:t>
            </a:r>
          </a:p>
          <a:p>
            <a:pPr lvl="1"/>
            <a:r>
              <a:rPr lang="en-US" dirty="0"/>
              <a:t>Not the only approach! </a:t>
            </a:r>
          </a:p>
          <a:p>
            <a:pPr lvl="1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17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Comparison-based oracle</a:t>
            </a:r>
            <a:endParaRPr lang="en-US" dirty="0"/>
          </a:p>
        </p:txBody>
      </p:sp>
      <p:pic>
        <p:nvPicPr>
          <p:cNvPr id="220168" name="Picture 8" descr="Harness-comparison-based.pdf                                   00089516Macintosh HD                   C2DAC9E8: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014" y="1508502"/>
            <a:ext cx="7657143" cy="2679365"/>
          </a:xfrm>
        </p:spPr>
      </p:pic>
      <p:sp>
        <p:nvSpPr>
          <p:cNvPr id="220167" name="Rectangle 7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819510" y="4187867"/>
            <a:ext cx="10029825" cy="2209800"/>
          </a:xfrm>
        </p:spPr>
        <p:txBody>
          <a:bodyPr/>
          <a:lstStyle/>
          <a:p>
            <a:r>
              <a:rPr lang="en-US" sz="2400" dirty="0">
                <a:latin typeface="Candara" panose="020E0502030303020204" pitchFamily="34" charset="0"/>
              </a:rPr>
              <a:t>With a comparison-based oracle, we need predicted output for each input</a:t>
            </a:r>
          </a:p>
          <a:p>
            <a:pPr lvl="1"/>
            <a:r>
              <a:rPr lang="en-US" sz="2000" dirty="0">
                <a:latin typeface="Candara" panose="020E0502030303020204" pitchFamily="34" charset="0"/>
              </a:rPr>
              <a:t>Oracle compares actual to predicted output, and reports failure if they differ</a:t>
            </a:r>
          </a:p>
          <a:p>
            <a:r>
              <a:rPr lang="en-US" sz="2400" dirty="0">
                <a:latin typeface="Candara" panose="020E0502030303020204" pitchFamily="34" charset="0"/>
              </a:rPr>
              <a:t>Fine for a small number of hand-generated test cases</a:t>
            </a:r>
          </a:p>
          <a:p>
            <a:pPr lvl="1"/>
            <a:r>
              <a:rPr lang="en-US" sz="2000" dirty="0">
                <a:latin typeface="Candara" panose="020E0502030303020204" pitchFamily="34" charset="0"/>
              </a:rPr>
              <a:t>E.g., for hand-written JUnit test cases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10160000" y="6477000"/>
            <a:ext cx="2032000" cy="381000"/>
          </a:xfrm>
        </p:spPr>
        <p:txBody>
          <a:bodyPr/>
          <a:lstStyle/>
          <a:p>
            <a:pPr>
              <a:defRPr/>
            </a:pPr>
            <a:fld id="{8BDBD1F7-51C1-E94D-B9B2-8F7012A744C6}" type="slidenum">
              <a:rPr lang="en-US" smtClean="0"/>
              <a:pPr>
                <a:defRPr/>
              </a:pPr>
              <a:t>31</a:t>
            </a:fld>
            <a:r>
              <a:rPr lang="en-US" smtClean="0"/>
              <a:t> of 89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31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Self-Checking Code as Oracle</a:t>
            </a:r>
            <a:endParaRPr lang="en-US" dirty="0"/>
          </a:p>
        </p:txBody>
      </p:sp>
      <p:pic>
        <p:nvPicPr>
          <p:cNvPr id="222213" name="Picture 5" descr="Harness-self-check.pdf                                         00089516Macintosh HD                   C2DAC9E8: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9548" y="1416582"/>
            <a:ext cx="7695238" cy="2107936"/>
          </a:xfrm>
        </p:spPr>
      </p:pic>
      <p:sp>
        <p:nvSpPr>
          <p:cNvPr id="222212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686510" y="3733800"/>
            <a:ext cx="10972800" cy="2743200"/>
          </a:xfrm>
        </p:spPr>
        <p:txBody>
          <a:bodyPr/>
          <a:lstStyle/>
          <a:p>
            <a:r>
              <a:rPr lang="en-US" dirty="0" smtClean="0">
                <a:latin typeface="Candara" panose="020E0502030303020204" pitchFamily="34" charset="0"/>
              </a:rPr>
              <a:t>An oracle can also be written as self-checks</a:t>
            </a:r>
          </a:p>
          <a:p>
            <a:pPr lvl="1"/>
            <a:r>
              <a:rPr lang="en-US" dirty="0" smtClean="0">
                <a:latin typeface="Candara" panose="020E0502030303020204" pitchFamily="34" charset="0"/>
              </a:rPr>
              <a:t>Often possible to judge correctness without predicting results</a:t>
            </a:r>
          </a:p>
          <a:p>
            <a:r>
              <a:rPr lang="en-US" dirty="0" smtClean="0">
                <a:latin typeface="Candara" panose="020E0502030303020204" pitchFamily="34" charset="0"/>
              </a:rPr>
              <a:t>Advantages and limits: Usable with large, automatically generated test suites, but often only a partial check</a:t>
            </a:r>
          </a:p>
          <a:p>
            <a:pPr lvl="1"/>
            <a:r>
              <a:rPr lang="en-US" dirty="0" smtClean="0">
                <a:latin typeface="Candara" panose="020E0502030303020204" pitchFamily="34" charset="0"/>
              </a:rPr>
              <a:t>e.g., structural invariants of data structures</a:t>
            </a:r>
          </a:p>
          <a:p>
            <a:pPr lvl="1"/>
            <a:r>
              <a:rPr lang="en-US" dirty="0" smtClean="0">
                <a:latin typeface="Candara" panose="020E0502030303020204" pitchFamily="34" charset="0"/>
              </a:rPr>
              <a:t>recognize many or most failures, but not all</a:t>
            </a:r>
            <a:endParaRPr lang="en-US" dirty="0">
              <a:latin typeface="Candara" panose="020E0502030303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10160000" y="6477000"/>
            <a:ext cx="2032000" cy="381000"/>
          </a:xfrm>
        </p:spPr>
        <p:txBody>
          <a:bodyPr/>
          <a:lstStyle/>
          <a:p>
            <a:pPr>
              <a:defRPr/>
            </a:pPr>
            <a:fld id="{8BDBD1F7-51C1-E94D-B9B2-8F7012A744C6}" type="slidenum">
              <a:rPr lang="en-US" smtClean="0"/>
              <a:pPr>
                <a:defRPr/>
              </a:pPr>
              <a:t>32</a:t>
            </a:fld>
            <a:r>
              <a:rPr lang="en-US" smtClean="0"/>
              <a:t> of 89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71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Capture and Replay</a:t>
            </a:r>
          </a:p>
        </p:txBody>
      </p:sp>
      <p:sp>
        <p:nvSpPr>
          <p:cNvPr id="22426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Sometimes there is no alternative to human input and observation</a:t>
            </a:r>
          </a:p>
          <a:p>
            <a:pPr lvl="1"/>
            <a:r>
              <a:rPr lang="en-US" dirty="0"/>
              <a:t>Even if we separate testing program functionality from GUI, some testing of the GUI is required</a:t>
            </a:r>
          </a:p>
          <a:p>
            <a:r>
              <a:rPr lang="en-US" dirty="0"/>
              <a:t>We can at least cut </a:t>
            </a:r>
            <a:r>
              <a:rPr lang="en-US" i="1" dirty="0"/>
              <a:t>repetition</a:t>
            </a:r>
            <a:r>
              <a:rPr lang="en-US" dirty="0"/>
              <a:t> of human testing</a:t>
            </a:r>
          </a:p>
          <a:p>
            <a:r>
              <a:rPr lang="en-US" i="1" dirty="0"/>
              <a:t>Capture</a:t>
            </a:r>
            <a:r>
              <a:rPr lang="en-US" dirty="0"/>
              <a:t> a manually run test case, </a:t>
            </a:r>
            <a:r>
              <a:rPr lang="en-US" i="1" dirty="0"/>
              <a:t>replay</a:t>
            </a:r>
            <a:r>
              <a:rPr lang="en-US" dirty="0"/>
              <a:t> it automatically</a:t>
            </a:r>
          </a:p>
          <a:p>
            <a:pPr lvl="1"/>
            <a:r>
              <a:rPr lang="en-US" dirty="0"/>
              <a:t>with a comparison-based test oracle:  behavior same as previously accepted behavior</a:t>
            </a:r>
          </a:p>
          <a:p>
            <a:pPr lvl="2"/>
            <a:r>
              <a:rPr lang="en-US" dirty="0"/>
              <a:t>reusable only until a program change invalidates it</a:t>
            </a:r>
          </a:p>
          <a:p>
            <a:pPr lvl="2"/>
            <a:r>
              <a:rPr lang="en-US" dirty="0"/>
              <a:t>lifetime depends on abstraction level of input and output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31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Defect Tracking</a:t>
            </a:r>
          </a:p>
        </p:txBody>
      </p:sp>
      <p:sp>
        <p:nvSpPr>
          <p:cNvPr id="22426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defect tracking system </a:t>
            </a:r>
            <a:r>
              <a:rPr lang="en-US" dirty="0" smtClean="0"/>
              <a:t>records </a:t>
            </a:r>
            <a:r>
              <a:rPr lang="en-US" dirty="0"/>
              <a:t>and </a:t>
            </a:r>
            <a:r>
              <a:rPr lang="en-US" dirty="0" smtClean="0"/>
              <a:t>tracks </a:t>
            </a:r>
            <a:r>
              <a:rPr lang="en-US" dirty="0"/>
              <a:t>defects.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routes each defect between testers, developers, the project manager and others, following a workflow designed to ensure that the defect is verified and repaired.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31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Smoke Tests</a:t>
            </a:r>
          </a:p>
        </p:txBody>
      </p:sp>
      <p:sp>
        <p:nvSpPr>
          <p:cNvPr id="224260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smoke test is a subset of the test cases that is typically representative of the overall test plan.</a:t>
            </a:r>
          </a:p>
          <a:p>
            <a:pPr lvl="1"/>
            <a:r>
              <a:rPr lang="en-US" dirty="0"/>
              <a:t>Smoke tests are good for verifying proper deployment or other non invasive changes.</a:t>
            </a:r>
          </a:p>
          <a:p>
            <a:pPr lvl="1"/>
            <a:r>
              <a:rPr lang="en-US" dirty="0"/>
              <a:t>They are also useful for verifying a build is ready to send to test. </a:t>
            </a:r>
          </a:p>
          <a:p>
            <a:pPr lvl="1"/>
            <a:r>
              <a:rPr lang="en-US" dirty="0"/>
              <a:t>Smoke tests are not substitute for actual functional testing.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29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it-IT" dirty="0"/>
              <a:t>Goal: Separate creative task of test design from mechanical task of test execution</a:t>
            </a:r>
          </a:p>
          <a:p>
            <a:pPr lvl="1">
              <a:lnSpc>
                <a:spcPct val="90000"/>
              </a:lnSpc>
            </a:pPr>
            <a:r>
              <a:rPr lang="it-IT" dirty="0"/>
              <a:t>Enable generation and execution of large test suites</a:t>
            </a:r>
          </a:p>
          <a:p>
            <a:pPr lvl="1">
              <a:lnSpc>
                <a:spcPct val="90000"/>
              </a:lnSpc>
            </a:pPr>
            <a:r>
              <a:rPr lang="it-IT" dirty="0"/>
              <a:t>Re-execute test suites frequently (e.g., nightly or after each program change)</a:t>
            </a:r>
          </a:p>
          <a:p>
            <a:pPr>
              <a:lnSpc>
                <a:spcPct val="90000"/>
              </a:lnSpc>
            </a:pPr>
            <a:r>
              <a:rPr lang="it-IT" dirty="0"/>
              <a:t>Scaffolding: Code to support development and testing</a:t>
            </a:r>
          </a:p>
          <a:p>
            <a:pPr lvl="1">
              <a:lnSpc>
                <a:spcPct val="90000"/>
              </a:lnSpc>
            </a:pPr>
            <a:r>
              <a:rPr lang="it-IT" dirty="0"/>
              <a:t>Test drivers, stubs, harness, including oracles</a:t>
            </a:r>
          </a:p>
          <a:p>
            <a:pPr lvl="1">
              <a:lnSpc>
                <a:spcPct val="90000"/>
              </a:lnSpc>
            </a:pPr>
            <a:r>
              <a:rPr lang="it-IT" dirty="0"/>
              <a:t>Ranging from individual, hand-written test case drivers to automatic generation and testing of large test suites</a:t>
            </a:r>
          </a:p>
          <a:p>
            <a:pPr lvl="1">
              <a:lnSpc>
                <a:spcPct val="90000"/>
              </a:lnSpc>
            </a:pPr>
            <a:r>
              <a:rPr lang="it-IT" dirty="0"/>
              <a:t>Capture/replay where human interaction is required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36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selection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947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test case</a:t>
            </a:r>
            <a:r>
              <a:rPr lang="en-US" dirty="0" smtClean="0"/>
              <a:t>, </a:t>
            </a:r>
            <a:r>
              <a:rPr lang="en-US" dirty="0"/>
              <a:t>is a set of conditions under which a tester will determine whether an application, software system or one of its features is working as it was originally established for it to do. </a:t>
            </a:r>
            <a:endParaRPr lang="en-US" dirty="0" smtClean="0"/>
          </a:p>
          <a:p>
            <a:r>
              <a:rPr lang="en-US" dirty="0" smtClean="0"/>
              <a:t>Test </a:t>
            </a:r>
            <a:r>
              <a:rPr lang="en-US" dirty="0"/>
              <a:t>cases are often referred to as test scripts, particularly when written </a:t>
            </a:r>
            <a:r>
              <a:rPr lang="en-US" dirty="0" smtClean="0"/>
              <a:t>– </a:t>
            </a:r>
            <a:r>
              <a:rPr lang="en-US" dirty="0"/>
              <a:t>when they are usually collected into test suites</a:t>
            </a:r>
            <a:r>
              <a:rPr lang="en-US" dirty="0" smtClean="0"/>
              <a:t>.</a:t>
            </a:r>
          </a:p>
          <a:p>
            <a:r>
              <a:rPr lang="en-US" dirty="0"/>
              <a:t>A Test Case is a set of actions executed to verify a particular feature or functionality of your software application.</a:t>
            </a:r>
          </a:p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792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test case is a description of a specific interaction that a tester will have in order to test a single behavior of the software. </a:t>
            </a:r>
            <a:endParaRPr lang="en-US" dirty="0" smtClean="0"/>
          </a:p>
          <a:p>
            <a:r>
              <a:rPr lang="en-US" dirty="0" smtClean="0"/>
              <a:t>Test </a:t>
            </a:r>
            <a:r>
              <a:rPr lang="en-US" dirty="0"/>
              <a:t>cases are very similar to use cases, in that they are step-by-step narratives which define a specific interaction between the user and the software.</a:t>
            </a:r>
          </a:p>
          <a:p>
            <a:r>
              <a:rPr lang="en-US" dirty="0"/>
              <a:t>A typical test case is laid out in a table, and includes:</a:t>
            </a:r>
          </a:p>
          <a:p>
            <a:pPr lvl="1"/>
            <a:r>
              <a:rPr lang="en-US" dirty="0" smtClean="0"/>
              <a:t>A unique name and number</a:t>
            </a:r>
            <a:endParaRPr lang="en-US" dirty="0"/>
          </a:p>
          <a:p>
            <a:pPr lvl="1"/>
            <a:r>
              <a:rPr lang="en-US" dirty="0"/>
              <a:t>A requirement which this test case is exercising</a:t>
            </a:r>
          </a:p>
          <a:p>
            <a:pPr lvl="1"/>
            <a:r>
              <a:rPr lang="en-US" dirty="0"/>
              <a:t>Preconditions which describe the state of the software before the test </a:t>
            </a:r>
            <a:r>
              <a:rPr lang="en-US" dirty="0" smtClean="0"/>
              <a:t>case</a:t>
            </a:r>
            <a:endParaRPr lang="en-US" dirty="0"/>
          </a:p>
          <a:p>
            <a:pPr lvl="1"/>
            <a:r>
              <a:rPr lang="en-US" dirty="0"/>
              <a:t>Steps that describe the specific steps which make up the interaction</a:t>
            </a:r>
          </a:p>
          <a:p>
            <a:pPr lvl="1"/>
            <a:r>
              <a:rPr lang="en-US" dirty="0"/>
              <a:t>Expected Results which describe the expected state of the software after the test case is </a:t>
            </a:r>
            <a:r>
              <a:rPr lang="en-US" dirty="0" smtClean="0"/>
              <a:t>executed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642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Test </a:t>
            </a:r>
            <a:r>
              <a:rPr lang="en-US" dirty="0"/>
              <a:t>cases must be repeatable.</a:t>
            </a:r>
          </a:p>
          <a:p>
            <a:r>
              <a:rPr lang="en-US" dirty="0"/>
              <a:t>Good test cases are data-specific, and describe each interaction necessary to repeat the test exactly.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0302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test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First you must understand the language fundamentals</a:t>
            </a:r>
          </a:p>
          <a:p>
            <a:pPr lvl="1"/>
            <a:r>
              <a:rPr lang="en-US" dirty="0" smtClean="0"/>
              <a:t>Sizes and limits of variables, platform specific information</a:t>
            </a:r>
          </a:p>
          <a:p>
            <a:r>
              <a:rPr lang="en-US" dirty="0" smtClean="0"/>
              <a:t>Second, you must understand the domain</a:t>
            </a:r>
          </a:p>
          <a:p>
            <a:r>
              <a:rPr lang="en-US" dirty="0" smtClean="0"/>
              <a:t>Read the requirements</a:t>
            </a:r>
          </a:p>
          <a:p>
            <a:r>
              <a:rPr lang="en-US" dirty="0" smtClean="0"/>
              <a:t>Think like a user – what possible things do they want to do</a:t>
            </a:r>
          </a:p>
          <a:p>
            <a:r>
              <a:rPr lang="en-US" dirty="0" smtClean="0"/>
              <a:t>Think about possible “mistakes”; i.e. Invalid input</a:t>
            </a:r>
          </a:p>
          <a:p>
            <a:r>
              <a:rPr lang="en-US" dirty="0" smtClean="0"/>
              <a:t>Think about impossible conditions or input</a:t>
            </a:r>
          </a:p>
          <a:p>
            <a:r>
              <a:rPr lang="en-US" dirty="0" smtClean="0"/>
              <a:t>What is the testing intended to prove?</a:t>
            </a:r>
          </a:p>
          <a:p>
            <a:pPr lvl="1"/>
            <a:r>
              <a:rPr lang="en-US" dirty="0" smtClean="0"/>
              <a:t>Correct operation – gives correct behavior for correct input</a:t>
            </a:r>
          </a:p>
          <a:p>
            <a:pPr lvl="1"/>
            <a:r>
              <a:rPr lang="en-US" dirty="0" smtClean="0"/>
              <a:t>Robustness – responds to incorrect or invalid input with proper results</a:t>
            </a:r>
          </a:p>
          <a:p>
            <a:pPr lvl="1"/>
            <a:r>
              <a:rPr lang="en-US" dirty="0" smtClean="0"/>
              <a:t>User acceptance – typical user behavior</a:t>
            </a:r>
          </a:p>
          <a:p>
            <a:r>
              <a:rPr lang="en-US" dirty="0" smtClean="0"/>
              <a:t>Write down the test cases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4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Good Test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Test </a:t>
            </a:r>
            <a:r>
              <a:rPr lang="en-US" dirty="0"/>
              <a:t>Cases need to be simple and </a:t>
            </a:r>
            <a:r>
              <a:rPr lang="en-US" dirty="0" smtClean="0"/>
              <a:t>transparent</a:t>
            </a:r>
            <a:endParaRPr lang="en-US" dirty="0"/>
          </a:p>
          <a:p>
            <a:r>
              <a:rPr lang="en-US" dirty="0" smtClean="0"/>
              <a:t>Create </a:t>
            </a:r>
            <a:r>
              <a:rPr lang="en-US" dirty="0"/>
              <a:t>Test </a:t>
            </a:r>
            <a:r>
              <a:rPr lang="en-US" dirty="0" smtClean="0"/>
              <a:t>Case with end user in mind</a:t>
            </a:r>
            <a:endParaRPr lang="en-US" dirty="0"/>
          </a:p>
          <a:p>
            <a:r>
              <a:rPr lang="en-US" dirty="0" smtClean="0"/>
              <a:t>Avoid </a:t>
            </a:r>
            <a:r>
              <a:rPr lang="en-US" dirty="0"/>
              <a:t>test case </a:t>
            </a:r>
            <a:r>
              <a:rPr lang="en-US" dirty="0" smtClean="0"/>
              <a:t>repetition</a:t>
            </a:r>
            <a:endParaRPr lang="en-US" dirty="0"/>
          </a:p>
          <a:p>
            <a:r>
              <a:rPr lang="en-US" dirty="0" smtClean="0"/>
              <a:t>Do </a:t>
            </a:r>
            <a:r>
              <a:rPr lang="en-US" dirty="0"/>
              <a:t>not Assume</a:t>
            </a:r>
          </a:p>
          <a:p>
            <a:pPr lvl="1"/>
            <a:r>
              <a:rPr lang="en-US" dirty="0"/>
              <a:t>Stick to the Specification Documents.</a:t>
            </a:r>
          </a:p>
          <a:p>
            <a:r>
              <a:rPr lang="en-US" dirty="0" smtClean="0"/>
              <a:t>Ensure </a:t>
            </a:r>
            <a:r>
              <a:rPr lang="en-US" dirty="0"/>
              <a:t>100% Coverage</a:t>
            </a:r>
          </a:p>
          <a:p>
            <a:r>
              <a:rPr lang="en-US" dirty="0" smtClean="0"/>
              <a:t>Test </a:t>
            </a:r>
            <a:r>
              <a:rPr lang="en-US" dirty="0"/>
              <a:t>Cases must be identifiable.</a:t>
            </a:r>
          </a:p>
          <a:p>
            <a:r>
              <a:rPr lang="en-US" dirty="0" smtClean="0"/>
              <a:t>Implement </a:t>
            </a:r>
            <a:r>
              <a:rPr lang="en-US" dirty="0"/>
              <a:t>Testing Techniques</a:t>
            </a:r>
          </a:p>
          <a:p>
            <a:pPr lvl="1"/>
            <a:r>
              <a:rPr lang="en-US" dirty="0"/>
              <a:t>It's not possible to check every possible condition in your software </a:t>
            </a:r>
            <a:r>
              <a:rPr lang="en-US" dirty="0" smtClean="0"/>
              <a:t>application</a:t>
            </a:r>
          </a:p>
          <a:p>
            <a:pPr lvl="1"/>
            <a:r>
              <a:rPr lang="en-US" dirty="0" smtClean="0"/>
              <a:t>Testing </a:t>
            </a:r>
            <a:r>
              <a:rPr lang="en-US" dirty="0"/>
              <a:t>techniques help you select a few test cases with the maximum possibility of finding a </a:t>
            </a:r>
            <a:r>
              <a:rPr lang="en-US" dirty="0" smtClean="0"/>
              <a:t>defect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3A0FD-1CA6-4228-86A2-78061B4844C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157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2311</Words>
  <Application>Microsoft Office PowerPoint</Application>
  <PresentationFormat>Widescreen</PresentationFormat>
  <Paragraphs>311</Paragraphs>
  <Slides>36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6" baseType="lpstr">
      <vt:lpstr>游ゴシック</vt:lpstr>
      <vt:lpstr>Arial</vt:lpstr>
      <vt:lpstr>Calibri</vt:lpstr>
      <vt:lpstr>Calibri Light</vt:lpstr>
      <vt:lpstr>Candara</vt:lpstr>
      <vt:lpstr>Courier New</vt:lpstr>
      <vt:lpstr>Lucida Grande</vt:lpstr>
      <vt:lpstr>Mangal</vt:lpstr>
      <vt:lpstr>Wingdings</vt:lpstr>
      <vt:lpstr>Office Theme</vt:lpstr>
      <vt:lpstr>Test Cases</vt:lpstr>
      <vt:lpstr>Outline</vt:lpstr>
      <vt:lpstr>Testing</vt:lpstr>
      <vt:lpstr>Test selection</vt:lpstr>
      <vt:lpstr>Test cases</vt:lpstr>
      <vt:lpstr>Test cases</vt:lpstr>
      <vt:lpstr>Test cases</vt:lpstr>
      <vt:lpstr>Writing test cases</vt:lpstr>
      <vt:lpstr>Writing Good Test Cases</vt:lpstr>
      <vt:lpstr>Writing Good Test Cases</vt:lpstr>
      <vt:lpstr>Writing a test case</vt:lpstr>
      <vt:lpstr>Writing test cases</vt:lpstr>
      <vt:lpstr>Writing test cases</vt:lpstr>
      <vt:lpstr>Writing test cases</vt:lpstr>
      <vt:lpstr>Writing test cases</vt:lpstr>
      <vt:lpstr>Tips for testing</vt:lpstr>
      <vt:lpstr>Test Cases – Good Example</vt:lpstr>
      <vt:lpstr>Test Cases – Bad Example</vt:lpstr>
      <vt:lpstr>Test cases</vt:lpstr>
      <vt:lpstr>Trustworthy tests</vt:lpstr>
      <vt:lpstr>Test Execution</vt:lpstr>
      <vt:lpstr>Test Execution</vt:lpstr>
      <vt:lpstr>Automating Test Execution</vt:lpstr>
      <vt:lpstr>From Test Case Specifications to Test Cases</vt:lpstr>
      <vt:lpstr>Scaffolding</vt:lpstr>
      <vt:lpstr>Scaffolding ...</vt:lpstr>
      <vt:lpstr>Stubs</vt:lpstr>
      <vt:lpstr>Drivers</vt:lpstr>
      <vt:lpstr>Generic or Specific?</vt:lpstr>
      <vt:lpstr>Oracles</vt:lpstr>
      <vt:lpstr>Comparison-based oracle</vt:lpstr>
      <vt:lpstr>Self-Checking Code as Oracle</vt:lpstr>
      <vt:lpstr>Capture and Replay</vt:lpstr>
      <vt:lpstr>Defect Tracking</vt:lpstr>
      <vt:lpstr>Smoke Tests</vt:lpstr>
      <vt:lpstr>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Mamdouh Alenezi</dc:creator>
  <cp:lastModifiedBy>Dr. Mamdouh Alenezi</cp:lastModifiedBy>
  <cp:revision>9</cp:revision>
  <dcterms:created xsi:type="dcterms:W3CDTF">2021-10-12T10:09:12Z</dcterms:created>
  <dcterms:modified xsi:type="dcterms:W3CDTF">2022-02-28T07:17:42Z</dcterms:modified>
</cp:coreProperties>
</file>